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13"/>
  </p:notesMasterIdLst>
  <p:sldIdLst>
    <p:sldId id="256" r:id="rId2"/>
    <p:sldId id="270" r:id="rId3"/>
    <p:sldId id="265" r:id="rId4"/>
    <p:sldId id="260" r:id="rId5"/>
    <p:sldId id="266" r:id="rId6"/>
    <p:sldId id="259" r:id="rId7"/>
    <p:sldId id="267" r:id="rId8"/>
    <p:sldId id="271" r:id="rId9"/>
    <p:sldId id="268" r:id="rId10"/>
    <p:sldId id="269"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F1A7EF-7395-480C-B93F-A1A63B318AD4}">
          <p14:sldIdLst>
            <p14:sldId id="256"/>
          </p14:sldIdLst>
        </p14:section>
        <p14:section name="Untitled Section" id="{EA94FCD0-D557-4087-AB77-A024D16664DF}">
          <p14:sldIdLst>
            <p14:sldId id="270"/>
            <p14:sldId id="265"/>
            <p14:sldId id="260"/>
            <p14:sldId id="266"/>
            <p14:sldId id="259"/>
            <p14:sldId id="267"/>
            <p14:sldId id="271"/>
            <p14:sldId id="268"/>
            <p14:sldId id="269"/>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E51818-79BE-4B10-B97D-6A71993BF0D2}" v="1445" dt="2023-01-24T00:02:52.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00" autoAdjust="0"/>
  </p:normalViewPr>
  <p:slideViewPr>
    <p:cSldViewPr snapToGrid="0">
      <p:cViewPr varScale="1">
        <p:scale>
          <a:sx n="57" d="100"/>
          <a:sy n="57" d="100"/>
        </p:scale>
        <p:origin x="10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31918-36E0-4702-A2F7-0B9A9E3B115E}"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7E9E8-26E0-4D85-84C4-92C43BD6AC5D}" type="slidenum">
              <a:rPr lang="en-US" smtClean="0"/>
              <a:t>‹#›</a:t>
            </a:fld>
            <a:endParaRPr lang="en-US"/>
          </a:p>
        </p:txBody>
      </p:sp>
    </p:spTree>
    <p:extLst>
      <p:ext uri="{BB962C8B-B14F-4D97-AF65-F5344CB8AC3E}">
        <p14:creationId xmlns:p14="http://schemas.microsoft.com/office/powerpoint/2010/main" val="3106387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augmentation can be done using various operations like we can rotate an image, scale an image,  transform an image etc.,</a:t>
            </a:r>
          </a:p>
        </p:txBody>
      </p:sp>
      <p:sp>
        <p:nvSpPr>
          <p:cNvPr id="4" name="Slide Number Placeholder 3"/>
          <p:cNvSpPr>
            <a:spLocks noGrp="1"/>
          </p:cNvSpPr>
          <p:nvPr>
            <p:ph type="sldNum" sz="quarter" idx="5"/>
          </p:nvPr>
        </p:nvSpPr>
        <p:spPr/>
        <p:txBody>
          <a:bodyPr/>
          <a:lstStyle/>
          <a:p>
            <a:fld id="{03A7E9E8-26E0-4D85-84C4-92C43BD6AC5D}" type="slidenum">
              <a:rPr lang="en-US" smtClean="0"/>
              <a:t>3</a:t>
            </a:fld>
            <a:endParaRPr lang="en-US"/>
          </a:p>
        </p:txBody>
      </p:sp>
    </p:spTree>
    <p:extLst>
      <p:ext uri="{BB962C8B-B14F-4D97-AF65-F5344CB8AC3E}">
        <p14:creationId xmlns:p14="http://schemas.microsoft.com/office/powerpoint/2010/main" val="18052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model that was built would select the best transformation operation for a given task and dataset. </a:t>
            </a:r>
          </a:p>
        </p:txBody>
      </p:sp>
      <p:sp>
        <p:nvSpPr>
          <p:cNvPr id="4" name="Slide Number Placeholder 3"/>
          <p:cNvSpPr>
            <a:spLocks noGrp="1"/>
          </p:cNvSpPr>
          <p:nvPr>
            <p:ph type="sldNum" sz="quarter" idx="5"/>
          </p:nvPr>
        </p:nvSpPr>
        <p:spPr/>
        <p:txBody>
          <a:bodyPr/>
          <a:lstStyle/>
          <a:p>
            <a:fld id="{03A7E9E8-26E0-4D85-84C4-92C43BD6AC5D}" type="slidenum">
              <a:rPr lang="en-US" smtClean="0"/>
              <a:t>4</a:t>
            </a:fld>
            <a:endParaRPr lang="en-US"/>
          </a:p>
        </p:txBody>
      </p:sp>
    </p:spTree>
    <p:extLst>
      <p:ext uri="{BB962C8B-B14F-4D97-AF65-F5344CB8AC3E}">
        <p14:creationId xmlns:p14="http://schemas.microsoft.com/office/powerpoint/2010/main" val="266123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Diffeomorphism is a technique of forming different variations of one image. It foes this by determining the changes in the velocity or point of spread of each  pixel in input image. It tells that how much each pixel should move in order to get a variation in the image.</a:t>
            </a:r>
          </a:p>
        </p:txBody>
      </p:sp>
      <p:sp>
        <p:nvSpPr>
          <p:cNvPr id="4" name="Slide Number Placeholder 3"/>
          <p:cNvSpPr>
            <a:spLocks noGrp="1"/>
          </p:cNvSpPr>
          <p:nvPr>
            <p:ph type="sldNum" sz="quarter" idx="5"/>
          </p:nvPr>
        </p:nvSpPr>
        <p:spPr/>
        <p:txBody>
          <a:bodyPr/>
          <a:lstStyle/>
          <a:p>
            <a:fld id="{03A7E9E8-26E0-4D85-84C4-92C43BD6AC5D}" type="slidenum">
              <a:rPr lang="en-US" smtClean="0"/>
              <a:t>6</a:t>
            </a:fld>
            <a:endParaRPr lang="en-US"/>
          </a:p>
        </p:txBody>
      </p:sp>
    </p:spTree>
    <p:extLst>
      <p:ext uri="{BB962C8B-B14F-4D97-AF65-F5344CB8AC3E}">
        <p14:creationId xmlns:p14="http://schemas.microsoft.com/office/powerpoint/2010/main" val="74776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project I will segment out the tumor from the images and then create different variations of these tumors using diffeomorphism technique.</a:t>
            </a:r>
          </a:p>
        </p:txBody>
      </p:sp>
      <p:sp>
        <p:nvSpPr>
          <p:cNvPr id="4" name="Slide Number Placeholder 3"/>
          <p:cNvSpPr>
            <a:spLocks noGrp="1"/>
          </p:cNvSpPr>
          <p:nvPr>
            <p:ph type="sldNum" sz="quarter" idx="5"/>
          </p:nvPr>
        </p:nvSpPr>
        <p:spPr/>
        <p:txBody>
          <a:bodyPr/>
          <a:lstStyle/>
          <a:p>
            <a:fld id="{03A7E9E8-26E0-4D85-84C4-92C43BD6AC5D}" type="slidenum">
              <a:rPr lang="en-US" smtClean="0"/>
              <a:t>7</a:t>
            </a:fld>
            <a:endParaRPr lang="en-US"/>
          </a:p>
        </p:txBody>
      </p:sp>
    </p:spTree>
    <p:extLst>
      <p:ext uri="{BB962C8B-B14F-4D97-AF65-F5344CB8AC3E}">
        <p14:creationId xmlns:p14="http://schemas.microsoft.com/office/powerpoint/2010/main" val="378420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CT Scan is nothing but volume of images. A 2D image in made up of pixels, similarly 3D images are made of voxels. 3D images have three dimensions and suppose their values are 67, 56 and 10. So that means there are 10 images of 67x56 resolution and thus I extracted each image. So I have 10 image of 67x56 resolution from one CT scan.</a:t>
            </a:r>
          </a:p>
        </p:txBody>
      </p:sp>
      <p:sp>
        <p:nvSpPr>
          <p:cNvPr id="4" name="Slide Number Placeholder 3"/>
          <p:cNvSpPr>
            <a:spLocks noGrp="1"/>
          </p:cNvSpPr>
          <p:nvPr>
            <p:ph type="sldNum" sz="quarter" idx="5"/>
          </p:nvPr>
        </p:nvSpPr>
        <p:spPr/>
        <p:txBody>
          <a:bodyPr/>
          <a:lstStyle/>
          <a:p>
            <a:fld id="{03A7E9E8-26E0-4D85-84C4-92C43BD6AC5D}" type="slidenum">
              <a:rPr lang="en-US" smtClean="0"/>
              <a:t>9</a:t>
            </a:fld>
            <a:endParaRPr lang="en-US"/>
          </a:p>
        </p:txBody>
      </p:sp>
    </p:spTree>
    <p:extLst>
      <p:ext uri="{BB962C8B-B14F-4D97-AF65-F5344CB8AC3E}">
        <p14:creationId xmlns:p14="http://schemas.microsoft.com/office/powerpoint/2010/main" val="207512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2D images that I got as output from two different CT scans of kidney tumor. Now I am working on forming the sample pairs using KNN.</a:t>
            </a:r>
          </a:p>
        </p:txBody>
      </p:sp>
      <p:sp>
        <p:nvSpPr>
          <p:cNvPr id="4" name="Slide Number Placeholder 3"/>
          <p:cNvSpPr>
            <a:spLocks noGrp="1"/>
          </p:cNvSpPr>
          <p:nvPr>
            <p:ph type="sldNum" sz="quarter" idx="5"/>
          </p:nvPr>
        </p:nvSpPr>
        <p:spPr/>
        <p:txBody>
          <a:bodyPr/>
          <a:lstStyle/>
          <a:p>
            <a:fld id="{03A7E9E8-26E0-4D85-84C4-92C43BD6AC5D}" type="slidenum">
              <a:rPr lang="en-US" smtClean="0"/>
              <a:t>10</a:t>
            </a:fld>
            <a:endParaRPr lang="en-US"/>
          </a:p>
        </p:txBody>
      </p:sp>
    </p:spTree>
    <p:extLst>
      <p:ext uri="{BB962C8B-B14F-4D97-AF65-F5344CB8AC3E}">
        <p14:creationId xmlns:p14="http://schemas.microsoft.com/office/powerpoint/2010/main" val="40003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2/13/2023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641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2/13/2023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594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2/13/2023</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6608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2/13/2023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55070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2/13/2023</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1954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2/13/2023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0693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2/13/2023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74458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2/13/2023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8368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2/13/2023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9277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2/13/2023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1312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2/13/2023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97400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2/13/2023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8804590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904.00445" TargetMode="External"/><Relationship Id="rId2" Type="http://schemas.openxmlformats.org/officeDocument/2006/relationships/hyperlink" Target="https://github.com/neheller/kits2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19">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21">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A network formed by white dots">
            <a:extLst>
              <a:ext uri="{FF2B5EF4-FFF2-40B4-BE49-F238E27FC236}">
                <a16:creationId xmlns:a16="http://schemas.microsoft.com/office/drawing/2014/main" id="{EF912246-B9DE-6DD8-A5D7-07A74FFE12EC}"/>
              </a:ext>
            </a:extLst>
          </p:cNvPr>
          <p:cNvPicPr>
            <a:picLocks noChangeAspect="1"/>
          </p:cNvPicPr>
          <p:nvPr/>
        </p:nvPicPr>
        <p:blipFill rotWithShape="1">
          <a:blip r:embed="rId2">
            <a:alphaModFix amt="30000"/>
          </a:blip>
          <a:srcRect t="9086" r="-1" b="17843"/>
          <a:stretch/>
        </p:blipFill>
        <p:spPr>
          <a:xfrm>
            <a:off x="-11186" y="10"/>
            <a:ext cx="12188932" cy="6857990"/>
          </a:xfrm>
          <a:prstGeom prst="rect">
            <a:avLst/>
          </a:prstGeom>
        </p:spPr>
      </p:pic>
      <p:grpSp>
        <p:nvGrpSpPr>
          <p:cNvPr id="24" name="Group 23">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5" name="Straight Connector 24">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31">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32">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77D71DE-B325-3000-D126-90EC0799CE29}"/>
              </a:ext>
            </a:extLst>
          </p:cNvPr>
          <p:cNvSpPr>
            <a:spLocks noGrp="1"/>
          </p:cNvSpPr>
          <p:nvPr>
            <p:ph type="ctrTitle"/>
          </p:nvPr>
        </p:nvSpPr>
        <p:spPr>
          <a:xfrm>
            <a:off x="2186949" y="3522133"/>
            <a:ext cx="7974719" cy="2288382"/>
          </a:xfrm>
        </p:spPr>
        <p:txBody>
          <a:bodyPr anchor="t">
            <a:normAutofit/>
          </a:bodyPr>
          <a:lstStyle/>
          <a:p>
            <a:r>
              <a:rPr lang="en-US" sz="2600" dirty="0">
                <a:solidFill>
                  <a:schemeClr val="tx2"/>
                </a:solidFill>
              </a:rPr>
              <a:t>   Student : Saloni Aggarwal  </a:t>
            </a:r>
            <a:br>
              <a:rPr lang="en-US" sz="2600" dirty="0">
                <a:solidFill>
                  <a:schemeClr val="tx2"/>
                </a:solidFill>
              </a:rPr>
            </a:br>
            <a:br>
              <a:rPr lang="en-US" sz="2600" dirty="0">
                <a:solidFill>
                  <a:schemeClr val="tx2"/>
                </a:solidFill>
              </a:rPr>
            </a:br>
            <a:r>
              <a:rPr lang="en-US" sz="2200" dirty="0">
                <a:solidFill>
                  <a:schemeClr val="tx2"/>
                </a:solidFill>
              </a:rPr>
              <a:t>Advisor :  Dr. </a:t>
            </a:r>
            <a:r>
              <a:rPr lang="en-US" sz="2200" dirty="0" err="1">
                <a:solidFill>
                  <a:schemeClr val="tx2"/>
                </a:solidFill>
              </a:rPr>
              <a:t>Linwei</a:t>
            </a:r>
            <a:r>
              <a:rPr lang="en-US" sz="2200" dirty="0">
                <a:solidFill>
                  <a:schemeClr val="tx2"/>
                </a:solidFill>
              </a:rPr>
              <a:t> Wang </a:t>
            </a:r>
            <a:endParaRPr lang="en-US" dirty="0">
              <a:solidFill>
                <a:schemeClr val="tx2"/>
              </a:solidFill>
            </a:endParaRPr>
          </a:p>
        </p:txBody>
      </p:sp>
      <p:sp>
        <p:nvSpPr>
          <p:cNvPr id="3" name="Subtitle 2">
            <a:extLst>
              <a:ext uri="{FF2B5EF4-FFF2-40B4-BE49-F238E27FC236}">
                <a16:creationId xmlns:a16="http://schemas.microsoft.com/office/drawing/2014/main" id="{7A7CE956-9F6D-D140-76C1-111B03098C38}"/>
              </a:ext>
            </a:extLst>
          </p:cNvPr>
          <p:cNvSpPr>
            <a:spLocks noGrp="1"/>
          </p:cNvSpPr>
          <p:nvPr>
            <p:ph type="subTitle" idx="1"/>
          </p:nvPr>
        </p:nvSpPr>
        <p:spPr>
          <a:xfrm>
            <a:off x="2186949" y="725465"/>
            <a:ext cx="7974719" cy="2796668"/>
          </a:xfrm>
        </p:spPr>
        <p:txBody>
          <a:bodyPr anchor="b">
            <a:normAutofit/>
          </a:bodyPr>
          <a:lstStyle/>
          <a:p>
            <a:r>
              <a:rPr lang="en-US" sz="3400" u="sng" dirty="0">
                <a:solidFill>
                  <a:schemeClr val="tx2"/>
                </a:solidFill>
                <a:latin typeface="+mj-lt"/>
              </a:rPr>
              <a:t>Learning Diffeomorphism-based Data Augmentation</a:t>
            </a:r>
            <a:endParaRPr lang="en-US" sz="3400" u="sng" dirty="0">
              <a:solidFill>
                <a:schemeClr val="tx2"/>
              </a:solidFill>
            </a:endParaRPr>
          </a:p>
          <a:p>
            <a:endParaRPr lang="en-US" dirty="0">
              <a:solidFill>
                <a:schemeClr val="tx2"/>
              </a:solidFill>
            </a:endParaRPr>
          </a:p>
        </p:txBody>
      </p:sp>
      <p:sp>
        <p:nvSpPr>
          <p:cNvPr id="55" name="Right Triangle 54">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05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26223" y="273487"/>
            <a:ext cx="7727725" cy="911482"/>
          </a:xfrm>
        </p:spPr>
        <p:txBody>
          <a:bodyPr vert="horz" lIns="91440" tIns="45720" rIns="91440" bIns="45720" rtlCol="0" anchor="t">
            <a:normAutofit fontScale="90000"/>
          </a:bodyPr>
          <a:lstStyle/>
          <a:p>
            <a:r>
              <a:rPr lang="en-US" sz="5400" dirty="0">
                <a:solidFill>
                  <a:schemeClr val="tx2"/>
                </a:solidFill>
              </a:rPr>
              <a:t>Converting from 3D to 2D</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br>
              <a:rPr kumimoji="0" lang="en-US" sz="5400" b="0" i="0" u="none" strike="noStrike" kern="1200" cap="none" spc="0" normalizeH="0" baseline="0" noProof="0" dirty="0">
                <a:ln>
                  <a:noFill/>
                </a:ln>
                <a:solidFill>
                  <a:srgbClr val="12154E"/>
                </a:solidFill>
                <a:effectLst/>
                <a:uLnTx/>
                <a:uFillTx/>
                <a:latin typeface="Posterama"/>
                <a:ea typeface="+mj-ea"/>
                <a:cs typeface="+mj-cs"/>
              </a:rPr>
            </a:br>
            <a:br>
              <a:rPr kumimoji="0" lang="en-US" sz="5400" b="0" i="0" u="none" strike="noStrike" kern="1200" cap="none" spc="0" normalizeH="0" baseline="0" noProof="0" dirty="0">
                <a:ln>
                  <a:noFill/>
                </a:ln>
                <a:solidFill>
                  <a:srgbClr val="12154E"/>
                </a:solidFill>
                <a:effectLst/>
                <a:uLnTx/>
                <a:uFillTx/>
                <a:latin typeface="Posterama"/>
                <a:ea typeface="+mj-ea"/>
                <a:cs typeface="+mj-cs"/>
              </a:rPr>
            </a:br>
            <a:r>
              <a:rPr kumimoji="0" lang="en-US" sz="5400" b="0" i="0" u="none" strike="noStrike" kern="1200" cap="none" spc="0" normalizeH="0" baseline="0" noProof="0" dirty="0">
                <a:ln>
                  <a:noFill/>
                </a:ln>
                <a:solidFill>
                  <a:srgbClr val="12154E"/>
                </a:solidFill>
                <a:effectLst/>
                <a:uLnTx/>
                <a:uFillTx/>
                <a:latin typeface="Posterama"/>
                <a:ea typeface="+mj-ea"/>
                <a:cs typeface="+mj-cs"/>
              </a:rPr>
              <a:t>	</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8" name="Picture 7" descr="A planet with a black background&#10;&#10;Description automatically generated with low confidence">
            <a:extLst>
              <a:ext uri="{FF2B5EF4-FFF2-40B4-BE49-F238E27FC236}">
                <a16:creationId xmlns:a16="http://schemas.microsoft.com/office/drawing/2014/main" id="{6A001F32-A2FC-76AD-A4B3-F7AC9784A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90" y="1586809"/>
            <a:ext cx="4876800" cy="4876800"/>
          </a:xfrm>
          <a:prstGeom prst="rect">
            <a:avLst/>
          </a:prstGeom>
        </p:spPr>
      </p:pic>
      <p:pic>
        <p:nvPicPr>
          <p:cNvPr id="5" name="Picture 4" descr="A planet with a star on it&#10;&#10;Description automatically generated with low confidence">
            <a:extLst>
              <a:ext uri="{FF2B5EF4-FFF2-40B4-BE49-F238E27FC236}">
                <a16:creationId xmlns:a16="http://schemas.microsoft.com/office/drawing/2014/main" id="{3A34A39E-ADB9-9DD7-C029-0D20F0807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003" y="1568717"/>
            <a:ext cx="4876800" cy="4876800"/>
          </a:xfrm>
          <a:prstGeom prst="rect">
            <a:avLst/>
          </a:prstGeom>
        </p:spPr>
      </p:pic>
    </p:spTree>
    <p:extLst>
      <p:ext uri="{BB962C8B-B14F-4D97-AF65-F5344CB8AC3E}">
        <p14:creationId xmlns:p14="http://schemas.microsoft.com/office/powerpoint/2010/main" val="279084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2893006" y="1457807"/>
            <a:ext cx="6393559" cy="1148186"/>
          </a:xfrm>
        </p:spPr>
        <p:txBody>
          <a:bodyPr vert="horz" lIns="91440" tIns="45720" rIns="91440" bIns="45720" rtlCol="0" anchor="t">
            <a:normAutofit fontScale="90000"/>
          </a:bodyPr>
          <a:lstStyle/>
          <a:p>
            <a:pPr algn="ctr"/>
            <a:r>
              <a:rPr lang="en-US" sz="9800" dirty="0">
                <a:solidFill>
                  <a:schemeClr val="tx2"/>
                </a:solidFill>
              </a:rPr>
              <a:t>Thank You	!</a:t>
            </a:r>
            <a:br>
              <a:rPr lang="en-US" sz="9800" dirty="0">
                <a:solidFill>
                  <a:schemeClr val="tx2"/>
                </a:solidFill>
              </a:rPr>
            </a:br>
            <a:br>
              <a:rPr lang="en-US" sz="5400" dirty="0">
                <a:solidFill>
                  <a:schemeClr val="tx2"/>
                </a:solidFill>
              </a:rPr>
            </a:br>
            <a:br>
              <a:rPr lang="en-US" sz="5400" dirty="0">
                <a:solidFill>
                  <a:schemeClr val="tx2"/>
                </a:solidFill>
              </a:rPr>
            </a:br>
            <a:r>
              <a:rPr lang="en-US" sz="5400" dirty="0">
                <a:solidFill>
                  <a:schemeClr val="tx2"/>
                </a:solidFill>
              </a:rPr>
              <a:t>	</a:t>
            </a:r>
          </a:p>
        </p:txBody>
      </p:sp>
      <p:sp>
        <p:nvSpPr>
          <p:cNvPr id="3" name="Title 1">
            <a:extLst>
              <a:ext uri="{FF2B5EF4-FFF2-40B4-BE49-F238E27FC236}">
                <a16:creationId xmlns:a16="http://schemas.microsoft.com/office/drawing/2014/main" id="{D985DB43-6F0A-03DD-084A-FF26D52982FA}"/>
              </a:ext>
            </a:extLst>
          </p:cNvPr>
          <p:cNvSpPr txBox="1">
            <a:spLocks/>
          </p:cNvSpPr>
          <p:nvPr/>
        </p:nvSpPr>
        <p:spPr>
          <a:xfrm>
            <a:off x="2790804" y="3667966"/>
            <a:ext cx="6393559" cy="12136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ctr"/>
            <a:r>
              <a:rPr lang="en-US" sz="4000" dirty="0">
                <a:solidFill>
                  <a:schemeClr val="tx2"/>
                </a:solidFill>
              </a:rPr>
              <a:t>Questions?</a:t>
            </a:r>
            <a:br>
              <a:rPr lang="en-US" sz="4000" dirty="0">
                <a:solidFill>
                  <a:schemeClr val="tx2"/>
                </a:solidFill>
              </a:rPr>
            </a:br>
            <a:br>
              <a:rPr lang="en-US" sz="4000" dirty="0">
                <a:solidFill>
                  <a:schemeClr val="tx2"/>
                </a:solidFill>
              </a:rPr>
            </a:br>
            <a:br>
              <a:rPr lang="en-US" sz="4000" dirty="0">
                <a:solidFill>
                  <a:schemeClr val="tx2"/>
                </a:solidFill>
              </a:rPr>
            </a:br>
            <a:r>
              <a:rPr lang="en-US" sz="4000" dirty="0">
                <a:solidFill>
                  <a:schemeClr val="tx2"/>
                </a:solidFill>
              </a:rPr>
              <a:t>	</a:t>
            </a:r>
          </a:p>
        </p:txBody>
      </p:sp>
    </p:spTree>
    <p:extLst>
      <p:ext uri="{BB962C8B-B14F-4D97-AF65-F5344CB8AC3E}">
        <p14:creationId xmlns:p14="http://schemas.microsoft.com/office/powerpoint/2010/main" val="274269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38200" y="760088"/>
            <a:ext cx="6949001" cy="911482"/>
          </a:xfrm>
        </p:spPr>
        <p:txBody>
          <a:bodyPr vert="horz" lIns="91440" tIns="45720" rIns="91440" bIns="45720" rtlCol="0" anchor="t">
            <a:normAutofit fontScale="90000"/>
          </a:bodyPr>
          <a:lstStyle/>
          <a:p>
            <a:r>
              <a:rPr lang="en-US" sz="5400" dirty="0">
                <a:solidFill>
                  <a:schemeClr val="tx2"/>
                </a:solidFill>
                <a:ea typeface="+mj-lt"/>
                <a:cs typeface="+mj-lt"/>
              </a:rPr>
              <a:t>Dataset</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1517909" y="1946712"/>
            <a:ext cx="9902751" cy="45468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r>
              <a:rPr lang="en-US" sz="2400" dirty="0">
                <a:solidFill>
                  <a:srgbClr val="12154E"/>
                </a:solidFill>
                <a:latin typeface="Posterama"/>
              </a:rPr>
              <a:t>CT Scan images of 300 patients</a:t>
            </a:r>
            <a:endParaRPr lang="en-US" sz="2400" b="0" i="0" u="none" strike="noStrike" kern="1200" cap="none" spc="0" normalizeH="0" baseline="0" noProof="0" dirty="0">
              <a:ln>
                <a:noFill/>
              </a:ln>
              <a:solidFill>
                <a:srgbClr val="12154E"/>
              </a:solidFill>
              <a:effectLst/>
              <a:uLnTx/>
              <a:uFillTx/>
              <a:latin typeface="Posterama"/>
              <a:cs typeface="Posterama"/>
            </a:endParaRPr>
          </a:p>
          <a:p>
            <a:pPr marR="0" lvl="0" algn="l" defTabSz="914400" rtl="0" eaLnBrk="1" fontAlgn="auto" latinLnBrk="0" hangingPunct="1">
              <a:lnSpc>
                <a:spcPct val="90000"/>
              </a:lnSpc>
              <a:spcBef>
                <a:spcPct val="0"/>
              </a:spcBef>
              <a:spcAft>
                <a:spcPts val="0"/>
              </a:spcAft>
              <a:buClrTx/>
              <a:buSzTx/>
              <a:tabLst/>
              <a:defRPr/>
            </a:pPr>
            <a:endParaRPr kumimoji="0" lang="en-US" sz="2400" b="0" i="0" u="none" strike="noStrike" kern="1200" cap="none" spc="0" normalizeH="0" baseline="0" noProof="0" dirty="0">
              <a:ln>
                <a:noFill/>
              </a:ln>
              <a:solidFill>
                <a:srgbClr val="12154E"/>
              </a:solidFill>
              <a:effectLst/>
              <a:uLnTx/>
              <a:uFillTx/>
              <a:latin typeface="Posterama"/>
              <a:ea typeface="+mj-ea"/>
              <a:cs typeface="+mj-cs"/>
            </a:endParaRPr>
          </a:p>
          <a:p>
            <a:pPr marL="685800" marR="0" lvl="0" indent="-6858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400" dirty="0">
              <a:solidFill>
                <a:srgbClr val="12154E"/>
              </a:solidFill>
              <a:latin typeface="Posterama"/>
            </a:endParaRPr>
          </a:p>
          <a:p>
            <a:pPr marL="685800" indent="-685800">
              <a:buFont typeface="Arial" panose="020B0604020202020204" pitchFamily="34" charset="0"/>
              <a:buChar char="•"/>
              <a:defRPr/>
            </a:pPr>
            <a:r>
              <a:rPr lang="en-US" sz="2400" dirty="0">
                <a:solidFill>
                  <a:srgbClr val="12154E"/>
                </a:solidFill>
                <a:latin typeface="Posterama"/>
              </a:rPr>
              <a:t>Collected from a center between 2010 and 2018</a:t>
            </a:r>
            <a:endParaRPr lang="en-US" sz="2400" b="0" i="0" u="none" strike="noStrike" kern="1200" cap="none" spc="0" normalizeH="0" baseline="0" noProof="0" dirty="0">
              <a:ln>
                <a:noFill/>
              </a:ln>
              <a:solidFill>
                <a:srgbClr val="12154E"/>
              </a:solidFill>
              <a:effectLst/>
              <a:uLnTx/>
              <a:uFillTx/>
              <a:latin typeface="Posterama"/>
              <a:cs typeface="Posterama"/>
            </a:endParaRPr>
          </a:p>
          <a:p>
            <a:pPr marL="685800" marR="0" lvl="0" indent="-6858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12154E"/>
              </a:solidFill>
              <a:effectLst/>
              <a:uLnTx/>
              <a:uFillTx/>
              <a:latin typeface="Posterama"/>
              <a:ea typeface="+mj-ea"/>
              <a:cs typeface="+mj-cs"/>
            </a:endParaRPr>
          </a:p>
          <a:p>
            <a:pPr marL="685800" marR="0" lvl="0" indent="-6858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12154E"/>
              </a:solidFill>
              <a:effectLst/>
              <a:uLnTx/>
              <a:uFillTx/>
              <a:latin typeface="Posterama"/>
              <a:ea typeface="+mj-ea"/>
              <a:cs typeface="+mj-cs"/>
            </a:endParaRPr>
          </a:p>
          <a:p>
            <a:pPr marL="685800" indent="-685800">
              <a:buFont typeface="Arial" panose="020B0604020202020204" pitchFamily="34" charset="0"/>
              <a:buChar char="•"/>
              <a:defRPr/>
            </a:pPr>
            <a:r>
              <a:rPr lang="en-US" sz="2400" dirty="0">
                <a:solidFill>
                  <a:srgbClr val="12154E"/>
                </a:solidFill>
                <a:latin typeface="Posterama"/>
                <a:cs typeface="Posterama"/>
              </a:rPr>
              <a:t>Collected from - </a:t>
            </a:r>
            <a:r>
              <a:rPr lang="en-US" sz="2400" dirty="0">
                <a:solidFill>
                  <a:srgbClr val="12154E"/>
                </a:solidFill>
                <a:latin typeface="Posterama"/>
                <a:cs typeface="Posterama"/>
                <a:hlinkClick r:id="rId2"/>
              </a:rPr>
              <a:t>https://github.com/neheller/kits21</a:t>
            </a:r>
            <a:endParaRPr lang="en-US" sz="2400" dirty="0">
              <a:solidFill>
                <a:srgbClr val="12154E"/>
              </a:solidFill>
              <a:latin typeface="Posterama"/>
              <a:cs typeface="Posterama"/>
            </a:endParaRPr>
          </a:p>
          <a:p>
            <a:pPr marL="685800" indent="-685800">
              <a:buFont typeface="Arial" panose="020B0604020202020204" pitchFamily="34" charset="0"/>
              <a:buChar char="•"/>
              <a:defRPr/>
            </a:pPr>
            <a:endParaRPr kumimoji="0" lang="en-US" sz="2400" b="0" i="0" u="none" strike="noStrike" kern="1200" cap="none" spc="0" normalizeH="0" baseline="0" noProof="0" dirty="0">
              <a:ln>
                <a:noFill/>
              </a:ln>
              <a:solidFill>
                <a:srgbClr val="12154E"/>
              </a:solidFill>
              <a:effectLst/>
              <a:uLnTx/>
              <a:uFillTx/>
              <a:latin typeface="Posterama"/>
              <a:ea typeface="+mj-ea"/>
              <a:cs typeface="Posterama"/>
            </a:endParaRPr>
          </a:p>
          <a:p>
            <a:pPr marL="685800" indent="-685800">
              <a:buFont typeface="Arial" panose="020B0604020202020204" pitchFamily="34" charset="0"/>
              <a:buChar char="•"/>
              <a:defRPr/>
            </a:pPr>
            <a:endParaRPr lang="en-US" sz="2400" dirty="0">
              <a:solidFill>
                <a:srgbClr val="12154E"/>
              </a:solidFill>
              <a:latin typeface="Posterama"/>
              <a:cs typeface="Posterama"/>
            </a:endParaRPr>
          </a:p>
          <a:p>
            <a:pPr marL="685800" indent="-685800">
              <a:buFont typeface="Arial" panose="020B0604020202020204" pitchFamily="34" charset="0"/>
              <a:buChar char="•"/>
              <a:defRPr/>
            </a:pPr>
            <a:r>
              <a:rPr kumimoji="0" lang="en-US" sz="2400" b="0" i="0" u="none" strike="noStrike" kern="1200" cap="none" spc="0" normalizeH="0" baseline="0" noProof="0" dirty="0">
                <a:ln>
                  <a:noFill/>
                </a:ln>
                <a:solidFill>
                  <a:srgbClr val="12154E"/>
                </a:solidFill>
                <a:effectLst/>
                <a:uLnTx/>
                <a:uFillTx/>
                <a:latin typeface="Posterama"/>
                <a:ea typeface="+mj-ea"/>
                <a:cs typeface="Posterama"/>
              </a:rPr>
              <a:t>More information - </a:t>
            </a:r>
            <a:r>
              <a:rPr kumimoji="0" lang="en-US" sz="2400" b="0" i="0" u="none" strike="noStrike" kern="1200" cap="none" spc="0" normalizeH="0" baseline="0" noProof="0" dirty="0">
                <a:ln>
                  <a:noFill/>
                </a:ln>
                <a:solidFill>
                  <a:srgbClr val="12154E"/>
                </a:solidFill>
                <a:effectLst/>
                <a:uLnTx/>
                <a:uFillTx/>
                <a:latin typeface="Posterama"/>
                <a:ea typeface="+mj-ea"/>
                <a:cs typeface="Posterama"/>
                <a:hlinkClick r:id="rId3"/>
              </a:rPr>
              <a:t>https://arxiv.org/abs/1904.00445</a:t>
            </a:r>
            <a:endParaRPr kumimoji="0" lang="en-US" sz="2400" b="0" i="0" u="none" strike="noStrike" kern="1200" cap="none" spc="0" normalizeH="0" baseline="0" noProof="0" dirty="0">
              <a:ln>
                <a:noFill/>
              </a:ln>
              <a:solidFill>
                <a:srgbClr val="12154E"/>
              </a:solidFill>
              <a:effectLst/>
              <a:uLnTx/>
              <a:uFillTx/>
              <a:latin typeface="Posterama"/>
              <a:ea typeface="+mj-ea"/>
              <a:cs typeface="+mj-cs"/>
            </a:endParaRPr>
          </a:p>
        </p:txBody>
      </p:sp>
    </p:spTree>
    <p:extLst>
      <p:ext uri="{BB962C8B-B14F-4D97-AF65-F5344CB8AC3E}">
        <p14:creationId xmlns:p14="http://schemas.microsoft.com/office/powerpoint/2010/main" val="4121726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38200" y="760088"/>
            <a:ext cx="6949001" cy="911482"/>
          </a:xfrm>
        </p:spPr>
        <p:txBody>
          <a:bodyPr vert="horz" lIns="91440" tIns="45720" rIns="91440" bIns="45720" rtlCol="0" anchor="t">
            <a:normAutofit fontScale="90000"/>
          </a:bodyPr>
          <a:lstStyle/>
          <a:p>
            <a:r>
              <a:rPr lang="en-US" sz="5400" dirty="0">
                <a:solidFill>
                  <a:schemeClr val="tx2"/>
                </a:solidFill>
                <a:ea typeface="+mj-lt"/>
                <a:cs typeface="+mj-lt"/>
              </a:rPr>
              <a:t>Motivation</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1517909" y="1946712"/>
            <a:ext cx="9902751" cy="45468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r>
              <a:rPr lang="en-US" sz="2400" dirty="0">
                <a:solidFill>
                  <a:srgbClr val="12154E"/>
                </a:solidFill>
                <a:latin typeface="Posterama"/>
              </a:rPr>
              <a:t>For building an efficient Deep Neural Network (DNN) lots of labeled data is necessary.</a:t>
            </a:r>
          </a:p>
          <a:p>
            <a:pPr marL="685800" indent="-685800">
              <a:buFont typeface="Arial" panose="020B0604020202020204" pitchFamily="34" charset="0"/>
              <a:buChar char="•"/>
              <a:defRPr/>
            </a:pPr>
            <a:endParaRPr lang="en-US" sz="2400" dirty="0">
              <a:solidFill>
                <a:srgbClr val="12154E"/>
              </a:solidFill>
              <a:latin typeface="Posterama"/>
            </a:endParaRPr>
          </a:p>
          <a:p>
            <a:pPr>
              <a:defRPr/>
            </a:pPr>
            <a:endParaRPr lang="en-US" sz="2400" dirty="0">
              <a:solidFill>
                <a:srgbClr val="12154E"/>
              </a:solidFill>
              <a:latin typeface="Posterama"/>
            </a:endParaRPr>
          </a:p>
          <a:p>
            <a:pPr marL="685800" indent="-685800">
              <a:buFont typeface="Arial" panose="020B0604020202020204" pitchFamily="34" charset="0"/>
              <a:buChar char="•"/>
              <a:defRPr/>
            </a:pPr>
            <a:r>
              <a:rPr lang="en-US" sz="2400" dirty="0">
                <a:solidFill>
                  <a:srgbClr val="12154E"/>
                </a:solidFill>
                <a:latin typeface="Posterama"/>
              </a:rPr>
              <a:t>In real-life applications this is not always possible.</a:t>
            </a:r>
          </a:p>
          <a:p>
            <a:pPr marL="685800" indent="-685800">
              <a:buFont typeface="Arial" panose="020B0604020202020204" pitchFamily="34" charset="0"/>
              <a:buChar char="•"/>
              <a:defRPr/>
            </a:pPr>
            <a:endParaRPr lang="en-US" sz="2400" dirty="0">
              <a:solidFill>
                <a:srgbClr val="12154E"/>
              </a:solidFill>
              <a:latin typeface="Posterama"/>
            </a:endParaRPr>
          </a:p>
          <a:p>
            <a:pPr marL="685800" indent="-685800">
              <a:buFont typeface="Arial" panose="020B0604020202020204" pitchFamily="34" charset="0"/>
              <a:buChar char="•"/>
              <a:defRPr/>
            </a:pPr>
            <a:endParaRPr lang="en-US" sz="2400" dirty="0">
              <a:solidFill>
                <a:srgbClr val="12154E"/>
              </a:solidFill>
              <a:latin typeface="Posterama"/>
            </a:endParaRPr>
          </a:p>
          <a:p>
            <a:pPr marL="685800" indent="-685800">
              <a:buFont typeface="Arial" panose="020B0604020202020204" pitchFamily="34" charset="0"/>
              <a:buChar char="•"/>
              <a:defRPr/>
            </a:pPr>
            <a:r>
              <a:rPr lang="en-US" sz="2400" dirty="0">
                <a:solidFill>
                  <a:srgbClr val="12154E"/>
                </a:solidFill>
                <a:latin typeface="Posterama"/>
              </a:rPr>
              <a:t>Data Augmentation is one of the techniques to handle this problem where new samples are created and added to existing dataset.</a:t>
            </a:r>
            <a:endParaRPr kumimoji="0" lang="en-US" sz="2400" b="0" i="0" u="none" strike="noStrike" kern="1200" cap="none" spc="0" normalizeH="0" baseline="0" noProof="0" dirty="0">
              <a:ln>
                <a:noFill/>
              </a:ln>
              <a:solidFill>
                <a:srgbClr val="12154E"/>
              </a:solidFill>
              <a:effectLst/>
              <a:uLnTx/>
              <a:uFillTx/>
              <a:latin typeface="Posterama"/>
              <a:ea typeface="+mj-ea"/>
              <a:cs typeface="+mj-cs"/>
            </a:endParaRPr>
          </a:p>
        </p:txBody>
      </p:sp>
    </p:spTree>
    <p:extLst>
      <p:ext uri="{BB962C8B-B14F-4D97-AF65-F5344CB8AC3E}">
        <p14:creationId xmlns:p14="http://schemas.microsoft.com/office/powerpoint/2010/main" val="281885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75071" y="366798"/>
            <a:ext cx="6949001" cy="911482"/>
          </a:xfrm>
        </p:spPr>
        <p:txBody>
          <a:bodyPr vert="horz" lIns="91440" tIns="45720" rIns="91440" bIns="45720" rtlCol="0" anchor="t">
            <a:normAutofit fontScale="90000"/>
          </a:bodyPr>
          <a:lstStyle/>
          <a:p>
            <a:r>
              <a:rPr lang="en-US" sz="5400" dirty="0">
                <a:solidFill>
                  <a:schemeClr val="tx2"/>
                </a:solidFill>
              </a:rPr>
              <a:t>Prior Work</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307676" y="1382804"/>
            <a:ext cx="11807748" cy="54805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r>
              <a:rPr lang="en-US" sz="2400" dirty="0">
                <a:solidFill>
                  <a:srgbClr val="12154E"/>
                </a:solidFill>
                <a:latin typeface="Posterama"/>
              </a:rPr>
              <a:t>Previously designed state-of-the-art reduces the efforts of selecting the best operations and parameters for a given task and dataset. But these transformations are limited to operations like rotation, scaling, translations, etc.</a:t>
            </a:r>
            <a:endParaRPr lang="en-US" sz="2400" b="0" i="0" u="none" strike="noStrike" kern="1200" cap="none" spc="0" normalizeH="0" baseline="0" noProof="0" dirty="0">
              <a:ln>
                <a:noFill/>
              </a:ln>
              <a:solidFill>
                <a:srgbClr val="12154E"/>
              </a:solidFill>
              <a:effectLst/>
              <a:uLnTx/>
              <a:uFillTx/>
              <a:latin typeface="Posterama"/>
              <a:cs typeface="Posterama"/>
            </a:endParaRPr>
          </a:p>
          <a:p>
            <a:pPr marL="685800" marR="0" lvl="0" indent="-685800" algn="l" defTabSz="914400">
              <a:lnSpc>
                <a:spcPct val="90000"/>
              </a:lnSpc>
              <a:spcBef>
                <a:spcPct val="0"/>
              </a:spcBef>
              <a:spcAft>
                <a:spcPts val="0"/>
              </a:spcAft>
              <a:buClrTx/>
              <a:buSzTx/>
              <a:buFont typeface="Arial" panose="020B0604020202020204" pitchFamily="34" charset="0"/>
              <a:buChar char="•"/>
              <a:tabLst/>
              <a:defRPr/>
            </a:pPr>
            <a:endParaRPr lang="en-US" sz="2400" b="0" i="0" u="none" strike="noStrike" kern="1200" cap="none" spc="0" normalizeH="0" baseline="0" noProof="0" dirty="0">
              <a:ln>
                <a:noFill/>
              </a:ln>
              <a:solidFill>
                <a:srgbClr val="12154E"/>
              </a:solidFill>
              <a:effectLst/>
              <a:uLnTx/>
              <a:uFillTx/>
              <a:latin typeface="Posterama"/>
              <a:cs typeface="Posterama"/>
            </a:endParaRP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p:txBody>
      </p:sp>
      <p:pic>
        <p:nvPicPr>
          <p:cNvPr id="3" name="Picture 4" descr="A picture containing text, different&#10;&#10;Description automatically generated">
            <a:extLst>
              <a:ext uri="{FF2B5EF4-FFF2-40B4-BE49-F238E27FC236}">
                <a16:creationId xmlns:a16="http://schemas.microsoft.com/office/drawing/2014/main" id="{CA6F1DD4-FBCE-E3D7-9695-C55AFB2EBDF4}"/>
              </a:ext>
            </a:extLst>
          </p:cNvPr>
          <p:cNvPicPr>
            <a:picLocks noChangeAspect="1"/>
          </p:cNvPicPr>
          <p:nvPr/>
        </p:nvPicPr>
        <p:blipFill>
          <a:blip r:embed="rId3"/>
          <a:stretch>
            <a:fillRect/>
          </a:stretch>
        </p:blipFill>
        <p:spPr>
          <a:xfrm>
            <a:off x="2006431" y="2775255"/>
            <a:ext cx="8531941" cy="3988949"/>
          </a:xfrm>
          <a:prstGeom prst="rect">
            <a:avLst/>
          </a:prstGeom>
        </p:spPr>
      </p:pic>
    </p:spTree>
    <p:extLst>
      <p:ext uri="{BB962C8B-B14F-4D97-AF65-F5344CB8AC3E}">
        <p14:creationId xmlns:p14="http://schemas.microsoft.com/office/powerpoint/2010/main" val="339257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57415" y="555700"/>
            <a:ext cx="4314646" cy="911482"/>
          </a:xfrm>
        </p:spPr>
        <p:txBody>
          <a:bodyPr vert="horz" lIns="91440" tIns="45720" rIns="91440" bIns="45720" rtlCol="0" anchor="t">
            <a:normAutofit fontScale="90000"/>
          </a:bodyPr>
          <a:lstStyle/>
          <a:p>
            <a:r>
              <a:rPr lang="en-US" sz="5400" dirty="0">
                <a:solidFill>
                  <a:schemeClr val="tx2"/>
                </a:solidFill>
              </a:rPr>
              <a:t>Prior Work</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363702" y="1976713"/>
            <a:ext cx="5543664" cy="37100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r>
              <a:rPr lang="en-US" sz="2400" dirty="0">
                <a:solidFill>
                  <a:srgbClr val="12154E"/>
                </a:solidFill>
                <a:latin typeface="Posterama"/>
              </a:rPr>
              <a:t>Some other papers have designed global transformation by learning more expressive augmentations. This method allow modelling object's shape variations which is important for image segmentation task.</a:t>
            </a:r>
            <a:endParaRPr lang="en-US" sz="2400" b="0" i="0" u="none" strike="noStrike" kern="1200" cap="none" spc="0" normalizeH="0" baseline="0" noProof="0" dirty="0">
              <a:ln>
                <a:noFill/>
              </a:ln>
              <a:solidFill>
                <a:srgbClr val="12154E"/>
              </a:solidFill>
              <a:effectLst/>
              <a:uLnTx/>
              <a:uFillTx/>
              <a:latin typeface="Posterama"/>
              <a:cs typeface="Posterama"/>
            </a:endParaRPr>
          </a:p>
          <a:p>
            <a:pPr marL="685800" marR="0" lvl="0" indent="-685800" algn="l" defTabSz="914400">
              <a:lnSpc>
                <a:spcPct val="90000"/>
              </a:lnSpc>
              <a:spcBef>
                <a:spcPct val="0"/>
              </a:spcBef>
              <a:spcAft>
                <a:spcPts val="0"/>
              </a:spcAft>
              <a:buClrTx/>
              <a:buSzTx/>
              <a:buFont typeface="Arial" panose="020B0604020202020204" pitchFamily="34" charset="0"/>
              <a:buChar char="•"/>
              <a:tabLst/>
              <a:defRPr/>
            </a:pPr>
            <a:endParaRPr lang="en-US" sz="2400" b="0" i="0" u="none" strike="noStrike" kern="1200" cap="none" spc="0" normalizeH="0" baseline="0" noProof="0" dirty="0">
              <a:ln>
                <a:noFill/>
              </a:ln>
              <a:solidFill>
                <a:srgbClr val="12154E"/>
              </a:solidFill>
              <a:effectLst/>
              <a:uLnTx/>
              <a:uFillTx/>
              <a:latin typeface="Posterama"/>
              <a:cs typeface="Posterama"/>
            </a:endParaRP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p:txBody>
      </p:sp>
      <p:pic>
        <p:nvPicPr>
          <p:cNvPr id="9" name="Picture 9" descr="Graphical user interface, application&#10;&#10;Description automatically generated">
            <a:extLst>
              <a:ext uri="{FF2B5EF4-FFF2-40B4-BE49-F238E27FC236}">
                <a16:creationId xmlns:a16="http://schemas.microsoft.com/office/drawing/2014/main" id="{4FFD9876-9509-0512-5B00-66FB3EE8C9D1}"/>
              </a:ext>
            </a:extLst>
          </p:cNvPr>
          <p:cNvPicPr>
            <a:picLocks noChangeAspect="1"/>
          </p:cNvPicPr>
          <p:nvPr/>
        </p:nvPicPr>
        <p:blipFill>
          <a:blip r:embed="rId2"/>
          <a:stretch>
            <a:fillRect/>
          </a:stretch>
        </p:blipFill>
        <p:spPr>
          <a:xfrm>
            <a:off x="6224471" y="1210711"/>
            <a:ext cx="5656728" cy="5197344"/>
          </a:xfrm>
          <a:prstGeom prst="rect">
            <a:avLst/>
          </a:prstGeom>
        </p:spPr>
      </p:pic>
    </p:spTree>
    <p:extLst>
      <p:ext uri="{BB962C8B-B14F-4D97-AF65-F5344CB8AC3E}">
        <p14:creationId xmlns:p14="http://schemas.microsoft.com/office/powerpoint/2010/main" val="415883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26996" y="845947"/>
            <a:ext cx="7553563" cy="911482"/>
          </a:xfrm>
        </p:spPr>
        <p:txBody>
          <a:bodyPr vert="horz" lIns="91440" tIns="45720" rIns="91440" bIns="45720" rtlCol="0" anchor="t">
            <a:normAutofit fontScale="90000"/>
          </a:bodyPr>
          <a:lstStyle/>
          <a:p>
            <a:r>
              <a:rPr lang="en-US" sz="5400" dirty="0">
                <a:solidFill>
                  <a:schemeClr val="tx2"/>
                </a:solidFill>
              </a:rPr>
              <a:t>What is diffeomorphism?</a:t>
            </a:r>
            <a:br>
              <a:rPr lang="en-US" sz="5400" dirty="0">
                <a:solidFill>
                  <a:schemeClr val="tx2"/>
                </a:solidFill>
              </a:rPr>
            </a:b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488515" y="1106271"/>
            <a:ext cx="11450575" cy="55886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endParaRPr lang="en-US" sz="2800" dirty="0">
              <a:solidFill>
                <a:srgbClr val="12154E"/>
              </a:solidFill>
              <a:latin typeface="Posterama"/>
              <a:cs typeface="Posterama"/>
            </a:endParaRPr>
          </a:p>
        </p:txBody>
      </p:sp>
      <p:pic>
        <p:nvPicPr>
          <p:cNvPr id="3074" name="Picture 2" descr="Axioms | Free Full-Text | Diffeomorphism Spline">
            <a:extLst>
              <a:ext uri="{FF2B5EF4-FFF2-40B4-BE49-F238E27FC236}">
                <a16:creationId xmlns:a16="http://schemas.microsoft.com/office/drawing/2014/main" id="{7AEAC4F0-04E2-F0A8-F184-17703D569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277" y="2300768"/>
            <a:ext cx="9805018" cy="381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42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47104" y="578173"/>
            <a:ext cx="5344741" cy="911482"/>
          </a:xfrm>
        </p:spPr>
        <p:txBody>
          <a:bodyPr vert="horz" lIns="91440" tIns="45720" rIns="91440" bIns="45720" rtlCol="0" anchor="t">
            <a:normAutofit fontScale="90000"/>
          </a:bodyPr>
          <a:lstStyle/>
          <a:p>
            <a:r>
              <a:rPr lang="en-US" sz="5400" dirty="0">
                <a:solidFill>
                  <a:schemeClr val="tx2"/>
                </a:solidFill>
              </a:rPr>
              <a:t>Overview</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752812" y="1919341"/>
            <a:ext cx="4514264" cy="4127184"/>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endParaRPr lang="en-US" sz="2800" dirty="0">
              <a:solidFill>
                <a:srgbClr val="12154E"/>
              </a:solidFill>
              <a:latin typeface="Posterama"/>
              <a:cs typeface="Posterama"/>
            </a:endParaRPr>
          </a:p>
          <a:p>
            <a:pPr marL="685800" indent="-685800">
              <a:buFont typeface="Arial" panose="020B0604020202020204" pitchFamily="34" charset="0"/>
              <a:buChar char="•"/>
              <a:defRPr/>
            </a:pPr>
            <a:r>
              <a:rPr lang="en-US" sz="3800" dirty="0">
                <a:solidFill>
                  <a:srgbClr val="12154E"/>
                </a:solidFill>
                <a:latin typeface="Posterama"/>
                <a:cs typeface="Posterama"/>
              </a:rPr>
              <a:t>Propose an object-centric augmentation method.</a:t>
            </a:r>
          </a:p>
          <a:p>
            <a:pPr>
              <a:defRPr/>
            </a:pPr>
            <a:endParaRPr lang="en-US" sz="3800" dirty="0">
              <a:solidFill>
                <a:srgbClr val="12154E"/>
              </a:solidFill>
              <a:latin typeface="Posterama"/>
              <a:cs typeface="Posterama"/>
            </a:endParaRPr>
          </a:p>
          <a:p>
            <a:pPr>
              <a:defRPr/>
            </a:pPr>
            <a:endParaRPr lang="en-US" sz="3800" dirty="0">
              <a:solidFill>
                <a:srgbClr val="12154E"/>
              </a:solidFill>
              <a:latin typeface="Posterama"/>
              <a:cs typeface="Posterama"/>
            </a:endParaRPr>
          </a:p>
          <a:p>
            <a:pPr marL="685800" indent="-685800">
              <a:buFont typeface="Arial" panose="020B0604020202020204" pitchFamily="34" charset="0"/>
              <a:buChar char="•"/>
              <a:defRPr/>
            </a:pPr>
            <a:endParaRPr lang="en-US" sz="3800" dirty="0">
              <a:solidFill>
                <a:srgbClr val="12154E"/>
              </a:solidFill>
              <a:latin typeface="Posterama"/>
              <a:cs typeface="Posterama"/>
            </a:endParaRPr>
          </a:p>
          <a:p>
            <a:pPr marL="685800" indent="-685800">
              <a:buFont typeface="Arial" panose="020B0604020202020204" pitchFamily="34" charset="0"/>
              <a:buChar char="•"/>
              <a:defRPr/>
            </a:pPr>
            <a:r>
              <a:rPr lang="en-US" sz="3800" dirty="0">
                <a:solidFill>
                  <a:srgbClr val="12154E"/>
                </a:solidFill>
                <a:latin typeface="Posterama"/>
                <a:cs typeface="Posterama"/>
              </a:rPr>
              <a:t>This will be achieved by transforming the object of interest using variations in different instances of the object called diffeomorphism</a:t>
            </a:r>
            <a:r>
              <a:rPr lang="en-US" sz="2800" dirty="0">
                <a:solidFill>
                  <a:srgbClr val="12154E"/>
                </a:solidFill>
                <a:latin typeface="Posterama"/>
                <a:cs typeface="Posterama"/>
              </a:rPr>
              <a:t>.</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1026" name="Picture 2" descr="A CT scan showing angiomyolipomas on the kidneys">
            <a:extLst>
              <a:ext uri="{FF2B5EF4-FFF2-40B4-BE49-F238E27FC236}">
                <a16:creationId xmlns:a16="http://schemas.microsoft.com/office/drawing/2014/main" id="{5BE711BA-5205-342D-2A3A-533846FE1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787" y="1921282"/>
            <a:ext cx="575786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785463" y="895596"/>
            <a:ext cx="7727725" cy="911482"/>
          </a:xfrm>
        </p:spPr>
        <p:txBody>
          <a:bodyPr vert="horz" lIns="91440" tIns="45720" rIns="91440" bIns="45720" rtlCol="0" anchor="t">
            <a:normAutofit fontScale="90000"/>
          </a:bodyPr>
          <a:lstStyle/>
          <a:p>
            <a:r>
              <a:rPr lang="en-US" sz="5400" dirty="0">
                <a:solidFill>
                  <a:schemeClr val="tx2"/>
                </a:solidFill>
              </a:rPr>
              <a:t>Architecture</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br>
              <a:rPr kumimoji="0" lang="en-US" sz="5400" b="0" i="0" u="none" strike="noStrike" kern="1200" cap="none" spc="0" normalizeH="0" baseline="0" noProof="0" dirty="0">
                <a:ln>
                  <a:noFill/>
                </a:ln>
                <a:solidFill>
                  <a:srgbClr val="12154E"/>
                </a:solidFill>
                <a:effectLst/>
                <a:uLnTx/>
                <a:uFillTx/>
                <a:latin typeface="Posterama"/>
                <a:ea typeface="+mj-ea"/>
                <a:cs typeface="+mj-cs"/>
              </a:rPr>
            </a:br>
            <a:br>
              <a:rPr kumimoji="0" lang="en-US" sz="5400" b="0" i="0" u="none" strike="noStrike" kern="1200" cap="none" spc="0" normalizeH="0" baseline="0" noProof="0" dirty="0">
                <a:ln>
                  <a:noFill/>
                </a:ln>
                <a:solidFill>
                  <a:srgbClr val="12154E"/>
                </a:solidFill>
                <a:effectLst/>
                <a:uLnTx/>
                <a:uFillTx/>
                <a:latin typeface="Posterama"/>
                <a:ea typeface="+mj-ea"/>
                <a:cs typeface="+mj-cs"/>
              </a:rPr>
            </a:br>
            <a:r>
              <a:rPr kumimoji="0" lang="en-US" sz="5400" b="0" i="0" u="none" strike="noStrike" kern="1200" cap="none" spc="0" normalizeH="0" baseline="0" noProof="0" dirty="0">
                <a:ln>
                  <a:noFill/>
                </a:ln>
                <a:solidFill>
                  <a:srgbClr val="12154E"/>
                </a:solidFill>
                <a:effectLst/>
                <a:uLnTx/>
                <a:uFillTx/>
                <a:latin typeface="Posterama"/>
                <a:ea typeface="+mj-ea"/>
                <a:cs typeface="+mj-cs"/>
              </a:rPr>
              <a:t>	</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5" name="Picture 4" descr="Diagram&#10;&#10;Description automatically generated">
            <a:extLst>
              <a:ext uri="{FF2B5EF4-FFF2-40B4-BE49-F238E27FC236}">
                <a16:creationId xmlns:a16="http://schemas.microsoft.com/office/drawing/2014/main" id="{6E145150-36B3-5092-2D9C-2E77689B3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03" y="2694445"/>
            <a:ext cx="10804251" cy="2573812"/>
          </a:xfrm>
          <a:prstGeom prst="rect">
            <a:avLst/>
          </a:prstGeom>
        </p:spPr>
      </p:pic>
    </p:spTree>
    <p:extLst>
      <p:ext uri="{BB962C8B-B14F-4D97-AF65-F5344CB8AC3E}">
        <p14:creationId xmlns:p14="http://schemas.microsoft.com/office/powerpoint/2010/main" val="174591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1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grpSp>
        <p:nvGrpSpPr>
          <p:cNvPr id="316" name="Group 1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8" name="Straight Connector 1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17" name="Freeform: Shape 2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8" name="Freeform: Shape 2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9" name="Group 211">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3" name="Straight Connector 212">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242">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4" name="Straight Connector 243">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1" name="Rectangle 273">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2" name="Rectangle 275">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3" name="Right Triangle 277">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4" name="Freeform: Shape 279">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5" name="Freeform: Shape 281">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26" name="Group 283">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85" name="Straight Connector 284">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26223" y="273487"/>
            <a:ext cx="7727725" cy="911482"/>
          </a:xfrm>
        </p:spPr>
        <p:txBody>
          <a:bodyPr vert="horz" lIns="91440" tIns="45720" rIns="91440" bIns="45720" rtlCol="0" anchor="t">
            <a:normAutofit fontScale="90000"/>
          </a:bodyPr>
          <a:lstStyle/>
          <a:p>
            <a:r>
              <a:rPr lang="en-US" sz="5400" dirty="0">
                <a:solidFill>
                  <a:schemeClr val="tx2"/>
                </a:solidFill>
              </a:rPr>
              <a:t>Converting from 3D to 2D</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br>
              <a:rPr kumimoji="0" lang="en-US" sz="5400" b="0" i="0" u="none" strike="noStrike" kern="1200" cap="none" spc="0" normalizeH="0" baseline="0" noProof="0" dirty="0">
                <a:ln>
                  <a:noFill/>
                </a:ln>
                <a:solidFill>
                  <a:srgbClr val="12154E"/>
                </a:solidFill>
                <a:effectLst/>
                <a:uLnTx/>
                <a:uFillTx/>
                <a:latin typeface="Posterama"/>
                <a:ea typeface="+mj-ea"/>
                <a:cs typeface="+mj-cs"/>
              </a:rPr>
            </a:br>
            <a:br>
              <a:rPr kumimoji="0" lang="en-US" sz="5400" b="0" i="0" u="none" strike="noStrike" kern="1200" cap="none" spc="0" normalizeH="0" baseline="0" noProof="0" dirty="0">
                <a:ln>
                  <a:noFill/>
                </a:ln>
                <a:solidFill>
                  <a:srgbClr val="12154E"/>
                </a:solidFill>
                <a:effectLst/>
                <a:uLnTx/>
                <a:uFillTx/>
                <a:latin typeface="Posterama"/>
                <a:ea typeface="+mj-ea"/>
                <a:cs typeface="+mj-cs"/>
              </a:rPr>
            </a:br>
            <a:r>
              <a:rPr kumimoji="0" lang="en-US" sz="5400" b="0" i="0" u="none" strike="noStrike" kern="1200" cap="none" spc="0" normalizeH="0" baseline="0" noProof="0" dirty="0">
                <a:ln>
                  <a:noFill/>
                </a:ln>
                <a:solidFill>
                  <a:srgbClr val="12154E"/>
                </a:solidFill>
                <a:effectLst/>
                <a:uLnTx/>
                <a:uFillTx/>
                <a:latin typeface="Posterama"/>
                <a:ea typeface="+mj-ea"/>
                <a:cs typeface="+mj-cs"/>
              </a:rPr>
              <a:t>	</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1026" name="Picture 2">
            <a:extLst>
              <a:ext uri="{FF2B5EF4-FFF2-40B4-BE49-F238E27FC236}">
                <a16:creationId xmlns:a16="http://schemas.microsoft.com/office/drawing/2014/main" id="{8EE62125-5856-8789-18FE-05E4279C2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062" y="1265072"/>
            <a:ext cx="9169101" cy="4583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ABB0EC-3DE4-420A-DF6A-A8989E9EC3DF}"/>
              </a:ext>
            </a:extLst>
          </p:cNvPr>
          <p:cNvSpPr txBox="1"/>
          <p:nvPr/>
        </p:nvSpPr>
        <p:spPr>
          <a:xfrm>
            <a:off x="4131321" y="6152551"/>
            <a:ext cx="4335792" cy="461665"/>
          </a:xfrm>
          <a:prstGeom prst="rect">
            <a:avLst/>
          </a:prstGeom>
          <a:noFill/>
        </p:spPr>
        <p:txBody>
          <a:bodyPr wrap="square" rtlCol="0">
            <a:spAutoFit/>
          </a:bodyPr>
          <a:lstStyle/>
          <a:p>
            <a:r>
              <a:rPr lang="en-US" sz="2400" dirty="0">
                <a:latin typeface="+mj-lt"/>
              </a:rPr>
              <a:t>(x, y, z) = (67, 56, 10)</a:t>
            </a:r>
          </a:p>
        </p:txBody>
      </p:sp>
    </p:spTree>
    <p:extLst>
      <p:ext uri="{BB962C8B-B14F-4D97-AF65-F5344CB8AC3E}">
        <p14:creationId xmlns:p14="http://schemas.microsoft.com/office/powerpoint/2010/main" val="3741992082"/>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506</Words>
  <Application>Microsoft Office PowerPoint</Application>
  <PresentationFormat>Widescreen</PresentationFormat>
  <Paragraphs>56</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Posterama</vt:lpstr>
      <vt:lpstr>SineVTI</vt:lpstr>
      <vt:lpstr>   Student : Saloni Aggarwal    Advisor :  Dr. Linwei Wang </vt:lpstr>
      <vt:lpstr>Dataset   </vt:lpstr>
      <vt:lpstr>Motivation   </vt:lpstr>
      <vt:lpstr>Prior Work   </vt:lpstr>
      <vt:lpstr>Prior Work   </vt:lpstr>
      <vt:lpstr>What is diffeomorphism? </vt:lpstr>
      <vt:lpstr>Overview   </vt:lpstr>
      <vt:lpstr>Architecture   </vt:lpstr>
      <vt:lpstr>Converting from 3D to 2D   </vt:lpstr>
      <vt:lpstr>Converting from 3D to 2D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Advisor :  Carlos R. Rivero  Student : Meet Shah  </dc:title>
  <dc:creator>Meet Shah</dc:creator>
  <cp:lastModifiedBy>Saloni Aggarwal (RIT Student)</cp:lastModifiedBy>
  <cp:revision>297</cp:revision>
  <dcterms:created xsi:type="dcterms:W3CDTF">2022-09-07T01:54:18Z</dcterms:created>
  <dcterms:modified xsi:type="dcterms:W3CDTF">2023-02-13T15:52:55Z</dcterms:modified>
</cp:coreProperties>
</file>